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notesMasterIdLst>
    <p:notesMasterId r:id="rId19"/>
  </p:notesMasterIdLst>
  <p:sldIdLst>
    <p:sldId id="256" r:id="rId2"/>
    <p:sldId id="257" r:id="rId3"/>
    <p:sldId id="258" r:id="rId4"/>
    <p:sldId id="259" r:id="rId5"/>
    <p:sldId id="260" r:id="rId6"/>
    <p:sldId id="263" r:id="rId7"/>
    <p:sldId id="261" r:id="rId8"/>
    <p:sldId id="270" r:id="rId9"/>
    <p:sldId id="262" r:id="rId10"/>
    <p:sldId id="264" r:id="rId11"/>
    <p:sldId id="266" r:id="rId12"/>
    <p:sldId id="265" r:id="rId13"/>
    <p:sldId id="267" r:id="rId14"/>
    <p:sldId id="268" r:id="rId15"/>
    <p:sldId id="269" r:id="rId16"/>
    <p:sldId id="271" r:id="rId17"/>
    <p:sldId id="272" r:id="rId18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FF"/>
    <a:srgbClr val="3384C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722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91BE8E1-E2E2-420B-8041-616CAD7687B9}" type="datetimeFigureOut">
              <a:rPr lang="it-IT" smtClean="0"/>
              <a:t>24/04/2016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29F331-2B22-49F3-9D7A-0056A2882FC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521081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817112" y="1730403"/>
            <a:ext cx="5648623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2277" y="2470925"/>
            <a:ext cx="6511131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it-IT" smtClean="0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DB31E-89CA-4C69-A082-3A178C9B8F17}" type="datetime1">
              <a:rPr lang="it-IT" smtClean="0"/>
              <a:t>24/04/2016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Premiazione Matematica senza Frontiere 2016 </a:t>
            </a:r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FE8DDC-D05C-4E22-96D9-E4CCCF87BFB0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C8D754-DE91-4B74-A946-4B0AC06536EA}" type="datetime1">
              <a:rPr lang="it-IT" smtClean="0"/>
              <a:t>24/04/2016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Premiazione Matematica senza Frontiere 2016 </a:t>
            </a:r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FE8DDC-D05C-4E22-96D9-E4CCCF87BFB0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4678362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4678362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AC4FF4-C93E-4972-A603-6D388768C8E5}" type="datetime1">
              <a:rPr lang="it-IT" smtClean="0"/>
              <a:t>24/04/2016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Premiazione Matematica senza Frontiere 2016 </a:t>
            </a:r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FE8DDC-D05C-4E22-96D9-E4CCCF87BFB0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804E8E-4CF9-4F7C-9A60-9AE8F18FCCC2}" type="datetime1">
              <a:rPr lang="it-IT" smtClean="0"/>
              <a:t>24/04/2016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Premiazione Matematica senza Frontiere 2016 </a:t>
            </a:r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FE8DDC-D05C-4E22-96D9-E4CCCF87BFB0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19399" y="1726737"/>
            <a:ext cx="5650992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216152" y="2468304"/>
            <a:ext cx="6510528" cy="329184"/>
          </a:xfrm>
        </p:spPr>
        <p:txBody>
          <a:bodyPr anchor="t"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11B91B-D283-4594-A3BC-7C3FEC338433}" type="datetime1">
              <a:rPr lang="it-IT" smtClean="0"/>
              <a:t>24/04/2016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Premiazione Matematica senza Frontiere 2016 </a:t>
            </a:r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FE8DDC-D05C-4E22-96D9-E4CCCF87BFB0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4BF8C4-3C47-4B1C-A419-C696613A8155}" type="datetime1">
              <a:rPr lang="it-IT" smtClean="0"/>
              <a:t>24/04/2016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Premiazione Matematica senza Frontiere 2016 </a:t>
            </a:r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FE8DDC-D05C-4E22-96D9-E4CCCF87BFB0}" type="slidenum">
              <a:rPr lang="it-IT" smtClean="0"/>
              <a:t>‹N›</a:t>
            </a:fld>
            <a:endParaRPr lang="it-IT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9150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016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93D210-4225-49F0-AD37-1C175D5231CE}" type="datetime1">
              <a:rPr lang="it-IT" smtClean="0"/>
              <a:t>24/04/2016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Premiazione Matematica senza Frontiere 2016 </a:t>
            </a:r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FE8DDC-D05C-4E22-96D9-E4CCCF87BFB0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E00846-80E0-4ABA-A009-DF92A1614136}" type="datetime1">
              <a:rPr lang="it-IT" smtClean="0"/>
              <a:t>24/04/2016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Premiazione Matematica senza Frontiere 2016 </a:t>
            </a:r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FE8DDC-D05C-4E22-96D9-E4CCCF87BFB0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860AF-C707-44FA-895A-DC955C7A95BE}" type="datetime1">
              <a:rPr lang="it-IT" smtClean="0"/>
              <a:t>24/04/2016</a:t>
            </a:fld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Premiazione Matematica senza Frontiere 2016 </a:t>
            </a:r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FE8DDC-D05C-4E22-96D9-E4CCCF87BFB0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ight Triangle 1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Triangle 17"/>
          <p:cNvSpPr/>
          <p:nvPr/>
        </p:nvSpPr>
        <p:spPr>
          <a:xfrm rot="5400000">
            <a:off x="433389" y="-433387"/>
            <a:ext cx="6858000" cy="7724778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784930" y="1576103"/>
            <a:ext cx="521208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9552" y="2618912"/>
            <a:ext cx="380777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297954" y="2253385"/>
            <a:ext cx="5794760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16883D-B6C4-4989-9152-D1A865A7A9E2}" type="datetime1">
              <a:rPr lang="it-IT" smtClean="0"/>
              <a:t>24/04/2016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it-IT" smtClean="0"/>
              <a:t>Premiazione Matematica senza Frontiere 2016 </a:t>
            </a:r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AFE8DDC-D05C-4E22-96D9-E4CCCF87BFB0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028825" y="0"/>
            <a:ext cx="7115175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anchor="ctr"/>
          <a:lstStyle>
            <a:lvl1pPr algn="r">
              <a:defRPr/>
            </a:lvl1pPr>
          </a:lstStyle>
          <a:p>
            <a:r>
              <a:rPr lang="it-IT" smtClean="0"/>
              <a:t>Fare clic sull'icona per inserire un'immagine</a:t>
            </a:r>
            <a:endParaRPr lang="en-US" dirty="0"/>
          </a:p>
        </p:txBody>
      </p:sp>
      <p:sp>
        <p:nvSpPr>
          <p:cNvPr id="9" name="Right Triangle 8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0" y="5048250"/>
            <a:ext cx="3571875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71197" y="1717501"/>
            <a:ext cx="54864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143479" y="2180529"/>
            <a:ext cx="6096545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A1467-89AA-4F76-AF8D-A89251B8588A}" type="datetime1">
              <a:rPr lang="it-IT" smtClean="0"/>
              <a:t>24/04/2016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Premiazione Matematica senza Frontiere 2016 </a:t>
            </a:r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FE8DDC-D05C-4E22-96D9-E4CCCF87BFB0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2382" y="5050633"/>
            <a:ext cx="3574257" cy="1807368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5051292"/>
            <a:ext cx="9146380" cy="1806709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100628"/>
            <a:ext cx="7520940" cy="3579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01168" y="5870448"/>
            <a:ext cx="2176272" cy="2011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E0108BC6-9FAB-4050-94D7-0C36FE76294C}" type="datetime1">
              <a:rPr lang="it-IT" smtClean="0"/>
              <a:t>24/04/2016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7514" y="6285122"/>
            <a:ext cx="47244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spc="200" baseline="0">
                <a:solidFill>
                  <a:srgbClr val="FFFFFF"/>
                </a:solidFill>
              </a:defRPr>
            </a:lvl1pPr>
          </a:lstStyle>
          <a:p>
            <a:r>
              <a:rPr lang="it-IT" smtClean="0"/>
              <a:t>Premiazione Matematica senza Frontiere 2016 </a:t>
            </a:r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1038" y="6170822"/>
            <a:ext cx="502920" cy="502920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4" tIns="9144" rIns="9144" bIns="9144" rtlCol="0" anchor="ctr">
            <a:normAutofit/>
          </a:bodyPr>
          <a:lstStyle>
            <a:lvl1pPr algn="ctr">
              <a:defRPr sz="1650">
                <a:solidFill>
                  <a:srgbClr val="FFFFFF"/>
                </a:solidFill>
              </a:defRPr>
            </a:lvl1pPr>
          </a:lstStyle>
          <a:p>
            <a:fld id="{EAFE8DDC-D05C-4E22-96D9-E4CCCF87BFB0}" type="slidenum">
              <a:rPr lang="it-IT" smtClean="0"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hf sldNum="0" hdr="0" dt="0"/>
  <p:txStyles>
    <p:titleStyle>
      <a:lvl1pPr algn="l" defTabSz="914400" rtl="0" eaLnBrk="1" latinLnBrk="0" hangingPunct="1">
        <a:spcBef>
          <a:spcPct val="0"/>
        </a:spcBef>
        <a:buNone/>
        <a:defRPr sz="2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800"/>
        </a:spcBef>
        <a:buFont typeface="Arial" pitchFamily="34" charset="0"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7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23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9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95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gif"/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jpg"/><Relationship Id="rId5" Type="http://schemas.openxmlformats.org/officeDocument/2006/relationships/image" Target="../media/image25.jpeg"/><Relationship Id="rId4" Type="http://schemas.openxmlformats.org/officeDocument/2006/relationships/image" Target="../media/image24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hyperlink" Target="http://im-possible.info/english/art/stamps/index.html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La%20battaglia%20di%20San%20Romano.mp4" TargetMode="External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dirty="0" smtClean="0"/>
              <a:t>VISIONE, PROSPETTIVA, ILLUSIONE</a:t>
            </a:r>
            <a:endParaRPr lang="it-IT" dirty="0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it-IT" dirty="0"/>
              <a:t>Premiazione Matematica senza Frontiere 2016 </a:t>
            </a:r>
          </a:p>
          <a:p>
            <a:endParaRPr lang="it-IT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60648"/>
            <a:ext cx="1656183" cy="16680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64678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egnaposto contenuto 7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1340768"/>
            <a:ext cx="3810000" cy="3076575"/>
          </a:xfrm>
        </p:spPr>
      </p:pic>
      <p:pic>
        <p:nvPicPr>
          <p:cNvPr id="5" name="Immagin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4047" y="1700808"/>
            <a:ext cx="3538473" cy="2808312"/>
          </a:xfrm>
          <a:prstGeom prst="rect">
            <a:avLst/>
          </a:prstGeom>
        </p:spPr>
      </p:pic>
      <p:sp>
        <p:nvSpPr>
          <p:cNvPr id="2" name="Segnaposto piè di pa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Premiazione Matematica senza Frontiere 2016 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36160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it-IT" i="1" cap="none" dirty="0" smtClean="0"/>
              <a:t>ci sono oppure no?</a:t>
            </a:r>
            <a:endParaRPr lang="it-IT" i="1" cap="none" dirty="0"/>
          </a:p>
        </p:txBody>
      </p:sp>
      <p:pic>
        <p:nvPicPr>
          <p:cNvPr id="4" name="Segnaposto contenuto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2369" y="1100138"/>
            <a:ext cx="4479263" cy="4777134"/>
          </a:xfrm>
        </p:spPr>
      </p:pic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Premiazione Matematica senza Frontiere 2016 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52044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it-IT" dirty="0" smtClean="0">
                <a:solidFill>
                  <a:srgbClr val="0099FF"/>
                </a:solidFill>
              </a:rPr>
              <a:t>Una grossa illusione</a:t>
            </a:r>
            <a:endParaRPr lang="it-IT" dirty="0">
              <a:solidFill>
                <a:srgbClr val="0099FF"/>
              </a:solidFill>
            </a:endParaRPr>
          </a:p>
        </p:txBody>
      </p:sp>
      <p:pic>
        <p:nvPicPr>
          <p:cNvPr id="4" name="Segnaposto contenuto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1234" y="1100138"/>
            <a:ext cx="6561532" cy="4921150"/>
          </a:xfrm>
        </p:spPr>
      </p:pic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Premiazione Matematica senza Frontiere 2016 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70924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it-IT" i="1" cap="none" dirty="0" smtClean="0"/>
              <a:t>c’è chi scende, c’è chi sale…</a:t>
            </a:r>
            <a:endParaRPr lang="it-IT" i="1" cap="none" dirty="0"/>
          </a:p>
        </p:txBody>
      </p:sp>
      <p:pic>
        <p:nvPicPr>
          <p:cNvPr id="4" name="Segnaposto contenuto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1960" y="1558744"/>
            <a:ext cx="4569395" cy="3427047"/>
          </a:xfrm>
        </p:spPr>
      </p:pic>
      <p:pic>
        <p:nvPicPr>
          <p:cNvPr id="6" name="Immagin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1556792"/>
            <a:ext cx="3471144" cy="3429000"/>
          </a:xfrm>
          <a:prstGeom prst="rect">
            <a:avLst/>
          </a:prstGeom>
        </p:spPr>
      </p:pic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Premiazione Matematica senza Frontiere 2016 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89038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egnaposto contenuto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3245" y="1268760"/>
            <a:ext cx="6517510" cy="4464495"/>
          </a:xfrm>
        </p:spPr>
      </p:pic>
      <p:sp>
        <p:nvSpPr>
          <p:cNvPr id="2" name="Segnaposto piè di pa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Premiazione Matematica senza Frontiere 2016 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90327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it-IT" i="1" cap="none" dirty="0" smtClean="0"/>
              <a:t>belle e impossibili</a:t>
            </a:r>
            <a:endParaRPr lang="it-IT" i="1" cap="none" dirty="0"/>
          </a:p>
        </p:txBody>
      </p:sp>
      <p:pic>
        <p:nvPicPr>
          <p:cNvPr id="8" name="Immagin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185" y="1268760"/>
            <a:ext cx="8153630" cy="3455762"/>
          </a:xfrm>
          <a:prstGeom prst="rect">
            <a:avLst/>
          </a:prstGeom>
        </p:spPr>
      </p:pic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Premiazione Matematica senza Frontiere 2016 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04459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it-IT" i="1" cap="none" dirty="0" smtClean="0"/>
              <a:t>chi più ne ha più ne metta!</a:t>
            </a:r>
            <a:endParaRPr lang="it-IT" i="1" cap="none" dirty="0"/>
          </a:p>
        </p:txBody>
      </p:sp>
      <p:pic>
        <p:nvPicPr>
          <p:cNvPr id="8" name="Segnaposto contenuto 7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5993" y="3789040"/>
            <a:ext cx="3600400" cy="2541949"/>
          </a:xfrm>
        </p:spPr>
      </p:pic>
      <p:pic>
        <p:nvPicPr>
          <p:cNvPr id="9" name="Immagin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7655" y="3717032"/>
            <a:ext cx="2880321" cy="2592288"/>
          </a:xfrm>
          <a:prstGeom prst="rect">
            <a:avLst/>
          </a:prstGeom>
        </p:spPr>
      </p:pic>
      <p:pic>
        <p:nvPicPr>
          <p:cNvPr id="12" name="Immagine 1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2380" y="1452798"/>
            <a:ext cx="3471614" cy="2232248"/>
          </a:xfrm>
          <a:prstGeom prst="rect">
            <a:avLst/>
          </a:prstGeom>
        </p:spPr>
      </p:pic>
      <p:pic>
        <p:nvPicPr>
          <p:cNvPr id="14" name="Immagine 1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8224" y="1268760"/>
            <a:ext cx="1924050" cy="2371725"/>
          </a:xfrm>
          <a:prstGeom prst="rect">
            <a:avLst/>
          </a:prstGeom>
        </p:spPr>
      </p:pic>
      <p:pic>
        <p:nvPicPr>
          <p:cNvPr id="15" name="Immagine 1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345" y="1268760"/>
            <a:ext cx="2247900" cy="2600325"/>
          </a:xfrm>
          <a:prstGeom prst="rect">
            <a:avLst/>
          </a:prstGeom>
        </p:spPr>
      </p:pic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Premiazione Matematica senza Frontiere 2016 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73435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it-IT" i="1" cap="none" dirty="0" smtClean="0"/>
              <a:t>Crediti</a:t>
            </a:r>
            <a:endParaRPr lang="it-IT" i="1" cap="none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827584" y="836712"/>
            <a:ext cx="7520940" cy="3579849"/>
          </a:xfrm>
        </p:spPr>
        <p:txBody>
          <a:bodyPr/>
          <a:lstStyle/>
          <a:p>
            <a:r>
              <a:rPr lang="it-IT" sz="2400" dirty="0" smtClean="0"/>
              <a:t>Autori </a:t>
            </a:r>
            <a:r>
              <a:rPr lang="it-IT" b="0" dirty="0" smtClean="0"/>
              <a:t>(equipe di </a:t>
            </a:r>
            <a:r>
              <a:rPr lang="it-IT" b="0" dirty="0" err="1" smtClean="0"/>
              <a:t>MsF</a:t>
            </a:r>
            <a:r>
              <a:rPr lang="it-IT" b="0" dirty="0" smtClean="0"/>
              <a:t>)</a:t>
            </a:r>
          </a:p>
          <a:p>
            <a:r>
              <a:rPr lang="it-IT" dirty="0" smtClean="0"/>
              <a:t>Jacopo Mariani, Carla </a:t>
            </a:r>
            <a:r>
              <a:rPr lang="it-IT" dirty="0" err="1" smtClean="0"/>
              <a:t>Zarattini</a:t>
            </a:r>
            <a:r>
              <a:rPr lang="it-IT" dirty="0" smtClean="0"/>
              <a:t> </a:t>
            </a:r>
            <a:r>
              <a:rPr lang="it-IT" b="0" dirty="0" smtClean="0"/>
              <a:t>con contributo di </a:t>
            </a:r>
            <a:r>
              <a:rPr lang="it-IT" dirty="0" smtClean="0"/>
              <a:t>Franca Rossetti</a:t>
            </a:r>
            <a:endParaRPr lang="it-IT" dirty="0"/>
          </a:p>
          <a:p>
            <a:r>
              <a:rPr lang="it-IT" sz="2400" dirty="0" smtClean="0"/>
              <a:t>Fonti</a:t>
            </a:r>
          </a:p>
          <a:p>
            <a:endParaRPr lang="it-IT" sz="2400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Premiazione Matematica senza Frontiere 2016 </a:t>
            </a:r>
            <a:endParaRPr lang="it-IT"/>
          </a:p>
        </p:txBody>
      </p:sp>
      <p:graphicFrame>
        <p:nvGraphicFramePr>
          <p:cNvPr id="5" name="Tabell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41882294"/>
              </p:ext>
            </p:extLst>
          </p:nvPr>
        </p:nvGraphicFramePr>
        <p:xfrm>
          <a:off x="1835696" y="1628801"/>
          <a:ext cx="6984776" cy="536980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20080"/>
                <a:gridCol w="2952328"/>
                <a:gridCol w="720080"/>
                <a:gridCol w="2592288"/>
              </a:tblGrid>
              <a:tr h="432047">
                <a:tc>
                  <a:txBody>
                    <a:bodyPr/>
                    <a:lstStyle/>
                    <a:p>
                      <a:r>
                        <a:rPr lang="it-IT" dirty="0" err="1" smtClean="0"/>
                        <a:t>Diap</a:t>
                      </a:r>
                      <a:r>
                        <a:rPr lang="it-IT" dirty="0" smtClean="0"/>
                        <a:t>.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smtClean="0"/>
                        <a:t>Immagine /</a:t>
                      </a:r>
                      <a:r>
                        <a:rPr lang="it-IT" dirty="0" err="1" smtClean="0"/>
                        <a:t>rif.</a:t>
                      </a:r>
                      <a:r>
                        <a:rPr lang="it-IT" dirty="0" smtClean="0"/>
                        <a:t> </a:t>
                      </a:r>
                      <a:r>
                        <a:rPr lang="it-IT" dirty="0" smtClean="0"/>
                        <a:t>teorici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</a:tr>
              <a:tr h="572935">
                <a:tc>
                  <a:txBody>
                    <a:bodyPr/>
                    <a:lstStyle/>
                    <a:p>
                      <a:r>
                        <a:rPr lang="it-IT" sz="1400" dirty="0" smtClean="0"/>
                        <a:t>2-3 </a:t>
                      </a:r>
                      <a:endParaRPr lang="it-IT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400" dirty="0" smtClean="0"/>
                        <a:t>Piero della Francesca, DE PROSPECTIVA PINGENDI </a:t>
                      </a:r>
                      <a:endParaRPr lang="it-IT" sz="1400" dirty="0" smtClean="0"/>
                    </a:p>
                    <a:p>
                      <a:r>
                        <a:rPr lang="it-IT" sz="1400" dirty="0" smtClean="0"/>
                        <a:t>Dipinto «La flagellazione</a:t>
                      </a:r>
                      <a:r>
                        <a:rPr lang="it-IT" sz="1400" baseline="0" dirty="0" smtClean="0"/>
                        <a:t> di Cristo» circa 1459 – Galleria nazionale delle Marche - Urbino</a:t>
                      </a:r>
                      <a:endParaRPr lang="it-IT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400" dirty="0" smtClean="0"/>
                        <a:t>9 – 10 - 11</a:t>
                      </a:r>
                      <a:endParaRPr lang="it-IT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400" dirty="0" err="1" smtClean="0"/>
                        <a:t>Mueller</a:t>
                      </a:r>
                      <a:r>
                        <a:rPr lang="it-IT" sz="1400" dirty="0" smtClean="0"/>
                        <a:t>- </a:t>
                      </a:r>
                      <a:r>
                        <a:rPr lang="it-IT" sz="1400" dirty="0" err="1" smtClean="0"/>
                        <a:t>Lyer</a:t>
                      </a:r>
                      <a:r>
                        <a:rPr lang="it-IT" sz="1400" dirty="0" smtClean="0"/>
                        <a:t> </a:t>
                      </a:r>
                      <a:r>
                        <a:rPr lang="it-IT" sz="1400" dirty="0" smtClean="0"/>
                        <a:t>(vita 1857 – 1917)</a:t>
                      </a:r>
                      <a:endParaRPr lang="it-IT" sz="1400" dirty="0" smtClean="0"/>
                    </a:p>
                    <a:p>
                      <a:r>
                        <a:rPr lang="it-IT" sz="1400" dirty="0" smtClean="0"/>
                        <a:t>Gaetano </a:t>
                      </a:r>
                      <a:r>
                        <a:rPr lang="it-IT" sz="1400" dirty="0" err="1" smtClean="0"/>
                        <a:t>Kanizsa</a:t>
                      </a:r>
                      <a:r>
                        <a:rPr lang="it-IT" sz="1400" dirty="0" smtClean="0"/>
                        <a:t> (Trieste 1913 – Trieste 1983) </a:t>
                      </a:r>
                    </a:p>
                    <a:p>
                      <a:r>
                        <a:rPr lang="it-IT" sz="1400" dirty="0" smtClean="0"/>
                        <a:t>lavoro del 1955</a:t>
                      </a:r>
                      <a:endParaRPr lang="it-IT" sz="1400" dirty="0"/>
                    </a:p>
                  </a:txBody>
                  <a:tcPr/>
                </a:tc>
              </a:tr>
              <a:tr h="825635">
                <a:tc>
                  <a:txBody>
                    <a:bodyPr/>
                    <a:lstStyle/>
                    <a:p>
                      <a:r>
                        <a:rPr lang="it-IT" sz="1400" dirty="0" smtClean="0"/>
                        <a:t>4-5</a:t>
                      </a:r>
                      <a:endParaRPr lang="it-IT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400" dirty="0" smtClean="0"/>
                        <a:t>Chiesa di Santa Maria presso San Satiro, Milano</a:t>
                      </a:r>
                    </a:p>
                    <a:p>
                      <a:r>
                        <a:rPr lang="it-IT" sz="1400" dirty="0" smtClean="0"/>
                        <a:t>Affreschi del Bramante (1482-1486)</a:t>
                      </a:r>
                      <a:endParaRPr lang="it-IT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400" dirty="0" smtClean="0"/>
                        <a:t>12</a:t>
                      </a:r>
                      <a:endParaRPr lang="it-IT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400" u="sng" dirty="0" smtClean="0"/>
                        <a:t>http://www.treccani.it/enciclopedia/correzioni-ottiche_(Enciclopedia-dell'-Arte-Antica)/</a:t>
                      </a:r>
                      <a:endParaRPr lang="it-IT" sz="1400" u="sng" dirty="0"/>
                    </a:p>
                  </a:txBody>
                  <a:tcPr/>
                </a:tc>
              </a:tr>
              <a:tr h="1075645">
                <a:tc>
                  <a:txBody>
                    <a:bodyPr/>
                    <a:lstStyle/>
                    <a:p>
                      <a:r>
                        <a:rPr lang="it-IT" sz="1400" dirty="0" smtClean="0"/>
                        <a:t>6</a:t>
                      </a:r>
                      <a:endParaRPr lang="it-IT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400" dirty="0" smtClean="0"/>
                        <a:t>Quadrato geometrico</a:t>
                      </a:r>
                    </a:p>
                    <a:p>
                      <a:r>
                        <a:rPr lang="it-IT" sz="1400" dirty="0" smtClean="0"/>
                        <a:t>Luca Pacioli, </a:t>
                      </a:r>
                      <a:r>
                        <a:rPr lang="it-IT" sz="1400" dirty="0" smtClean="0"/>
                        <a:t>SUMMA</a:t>
                      </a:r>
                    </a:p>
                    <a:p>
                      <a:r>
                        <a:rPr lang="it-IT" sz="1400" dirty="0" smtClean="0"/>
                        <a:t>Dipinto attribuito a Jacopo di Balbati – Ritratto di Luca Pacioli  - 1495- Capodimonte</a:t>
                      </a:r>
                      <a:endParaRPr lang="it-IT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400" dirty="0" smtClean="0"/>
                        <a:t>13</a:t>
                      </a:r>
                      <a:r>
                        <a:rPr lang="it-IT" sz="1400" baseline="0" dirty="0" smtClean="0"/>
                        <a:t> -14</a:t>
                      </a:r>
                      <a:endParaRPr lang="it-IT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400" dirty="0" smtClean="0"/>
                        <a:t>M. C. Escher</a:t>
                      </a:r>
                    </a:p>
                    <a:p>
                      <a:r>
                        <a:rPr lang="it-IT" sz="1400" dirty="0" smtClean="0"/>
                        <a:t>«Relatività», 1953</a:t>
                      </a:r>
                    </a:p>
                    <a:p>
                      <a:r>
                        <a:rPr lang="it-IT" sz="1400" dirty="0" smtClean="0"/>
                        <a:t>«Salita e discesa», 1960 (particolare)</a:t>
                      </a:r>
                    </a:p>
                    <a:p>
                      <a:r>
                        <a:rPr lang="it-IT" sz="1400" dirty="0" smtClean="0"/>
                        <a:t>«La cascata»,</a:t>
                      </a:r>
                      <a:r>
                        <a:rPr lang="it-IT" sz="1400" baseline="0" dirty="0" smtClean="0"/>
                        <a:t> </a:t>
                      </a:r>
                      <a:r>
                        <a:rPr lang="it-IT" sz="1400" dirty="0" smtClean="0"/>
                        <a:t>1961</a:t>
                      </a:r>
                      <a:r>
                        <a:rPr lang="it-IT" sz="1400" baseline="0" dirty="0" smtClean="0"/>
                        <a:t> (particolare)</a:t>
                      </a:r>
                      <a:endParaRPr lang="it-IT" sz="1400" dirty="0"/>
                    </a:p>
                  </a:txBody>
                  <a:tcPr/>
                </a:tc>
              </a:tr>
              <a:tr h="500608">
                <a:tc>
                  <a:txBody>
                    <a:bodyPr/>
                    <a:lstStyle/>
                    <a:p>
                      <a:r>
                        <a:rPr lang="it-IT" sz="1400" dirty="0" smtClean="0"/>
                        <a:t>7 video</a:t>
                      </a:r>
                      <a:endParaRPr lang="it-IT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400" dirty="0" smtClean="0"/>
                        <a:t>DVD «La nascita della prospettiva» 2015</a:t>
                      </a:r>
                      <a:endParaRPr lang="it-IT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400" dirty="0" smtClean="0"/>
                        <a:t>15</a:t>
                      </a:r>
                      <a:endParaRPr lang="it-IT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400" dirty="0" smtClean="0"/>
                        <a:t>Oscar </a:t>
                      </a:r>
                      <a:r>
                        <a:rPr lang="it-IT" sz="1400" dirty="0" err="1" smtClean="0"/>
                        <a:t>Reutersvärd</a:t>
                      </a:r>
                      <a:r>
                        <a:rPr lang="it-IT" sz="1400" dirty="0" smtClean="0"/>
                        <a:t> (1982)</a:t>
                      </a:r>
                      <a:endParaRPr lang="it-IT" sz="1400" dirty="0" smtClean="0"/>
                    </a:p>
                    <a:p>
                      <a:r>
                        <a:rPr lang="it-IT" sz="1400" u="sng" dirty="0" smtClean="0">
                          <a:hlinkClick r:id="rId2"/>
                        </a:rPr>
                        <a:t>http://im-possible.info/english/art/stamps/index.html</a:t>
                      </a:r>
                      <a:endParaRPr lang="it-IT" sz="1400" u="sng" dirty="0"/>
                    </a:p>
                  </a:txBody>
                  <a:tcPr/>
                </a:tc>
              </a:tr>
              <a:tr h="344818">
                <a:tc>
                  <a:txBody>
                    <a:bodyPr/>
                    <a:lstStyle/>
                    <a:p>
                      <a:r>
                        <a:rPr lang="it-IT" sz="1400" dirty="0" smtClean="0"/>
                        <a:t>8</a:t>
                      </a:r>
                      <a:endParaRPr lang="it-IT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400" u="sng" dirty="0" smtClean="0"/>
                        <a:t>http://varmsstaconte2.altervista.org/2013/02/28/effetti-ottici-15-vol/</a:t>
                      </a:r>
                      <a:endParaRPr lang="it-IT" sz="1400" u="sn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400" dirty="0" smtClean="0"/>
                        <a:t>16</a:t>
                      </a:r>
                      <a:endParaRPr lang="it-IT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400" dirty="0" smtClean="0"/>
                        <a:t>Illusioni geometriche,</a:t>
                      </a:r>
                      <a:r>
                        <a:rPr lang="it-IT" sz="1400" baseline="0" dirty="0" smtClean="0"/>
                        <a:t> illusioni ottiche, figure complementari «ambigue»</a:t>
                      </a:r>
                      <a:endParaRPr lang="it-IT" sz="14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47597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it-IT" dirty="0" smtClean="0">
                <a:solidFill>
                  <a:schemeClr val="accent5">
                    <a:lumMod val="75000"/>
                  </a:schemeClr>
                </a:solidFill>
              </a:rPr>
              <a:t>Maestro di prospettiva</a:t>
            </a:r>
            <a:endParaRPr lang="it-IT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4" name="Segnaposto contenuto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1196752"/>
            <a:ext cx="7094634" cy="5040000"/>
          </a:xfrm>
        </p:spPr>
      </p:pic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Premiazione Matematica senza Frontiere 2016 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5607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egnaposto contenuto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2405" y="1052736"/>
            <a:ext cx="7339190" cy="5220000"/>
          </a:xfrm>
        </p:spPr>
      </p:pic>
      <p:sp>
        <p:nvSpPr>
          <p:cNvPr id="2" name="Segnaposto piè di pa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Premiazione Matematica senza Frontiere 2016 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51086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it-IT" dirty="0" smtClean="0">
                <a:solidFill>
                  <a:schemeClr val="accent5">
                    <a:lumMod val="75000"/>
                  </a:schemeClr>
                </a:solidFill>
              </a:rPr>
              <a:t>Una chiesa di larghe vedute</a:t>
            </a:r>
            <a:endParaRPr lang="it-IT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6" name="Segnaposto contenuto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0616" y="1100138"/>
            <a:ext cx="6082768" cy="5137174"/>
          </a:xfrm>
        </p:spPr>
      </p:pic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Premiazione Matematica senza Frontiere 2016 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78454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magin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59" y="3068960"/>
            <a:ext cx="4304401" cy="3096344"/>
          </a:xfrm>
          <a:prstGeom prst="rect">
            <a:avLst/>
          </a:prstGeom>
        </p:spPr>
      </p:pic>
      <p:pic>
        <p:nvPicPr>
          <p:cNvPr id="4" name="Segnaposto contenuto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1960" y="836712"/>
            <a:ext cx="4159039" cy="2765761"/>
          </a:xfrm>
        </p:spPr>
      </p:pic>
      <p:sp>
        <p:nvSpPr>
          <p:cNvPr id="2" name="Segnaposto piè di pa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Premiazione Matematica senza Frontiere 2016 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12483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it-IT" dirty="0" smtClean="0">
                <a:solidFill>
                  <a:schemeClr val="accent1">
                    <a:lumMod val="50000"/>
                  </a:schemeClr>
                </a:solidFill>
              </a:rPr>
              <a:t>Misure a distanza</a:t>
            </a:r>
            <a:endParaRPr lang="it-IT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4" name="Segnaposto contenuto 3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35" t="3068" r="3397" b="5080"/>
          <a:stretch/>
        </p:blipFill>
        <p:spPr>
          <a:xfrm>
            <a:off x="1616871" y="1209964"/>
            <a:ext cx="5910259" cy="4974116"/>
          </a:xfrm>
        </p:spPr>
      </p:pic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Premiazione Matematica senza Frontiere 2016 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6761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it-IT" dirty="0" smtClean="0">
                <a:solidFill>
                  <a:srgbClr val="C00000"/>
                </a:solidFill>
              </a:rPr>
              <a:t>fragore di battaglia</a:t>
            </a:r>
            <a:endParaRPr lang="it-IT" dirty="0">
              <a:solidFill>
                <a:srgbClr val="C00000"/>
              </a:solidFill>
            </a:endParaRPr>
          </a:p>
        </p:txBody>
      </p:sp>
      <p:pic>
        <p:nvPicPr>
          <p:cNvPr id="5" name="Segnaposto contenuto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2606" y="1268760"/>
            <a:ext cx="7338788" cy="4180322"/>
          </a:xfrm>
        </p:spPr>
      </p:pic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Premiazione Matematica senza Frontiere 2016 </a:t>
            </a:r>
            <a:endParaRPr lang="it-IT"/>
          </a:p>
        </p:txBody>
      </p:sp>
      <p:sp>
        <p:nvSpPr>
          <p:cNvPr id="6" name="CasellaDiTesto 5"/>
          <p:cNvSpPr txBox="1"/>
          <p:nvPr/>
        </p:nvSpPr>
        <p:spPr>
          <a:xfrm>
            <a:off x="8279904" y="4437112"/>
            <a:ext cx="864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>
                <a:hlinkClick r:id="rId3" action="ppaction://hlinkfile"/>
              </a:rPr>
              <a:t>video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56741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it-IT" dirty="0" smtClean="0"/>
              <a:t>Illusioni… viventi!</a:t>
            </a:r>
            <a:endParaRPr lang="it-IT" dirty="0"/>
          </a:p>
        </p:txBody>
      </p:sp>
      <p:pic>
        <p:nvPicPr>
          <p:cNvPr id="4" name="Segnaposto contenuto 3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808"/>
          <a:stretch/>
        </p:blipFill>
        <p:spPr>
          <a:xfrm>
            <a:off x="1460508" y="1487054"/>
            <a:ext cx="6222984" cy="4174194"/>
          </a:xfrm>
        </p:spPr>
      </p:pic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Premiazione Matematica senza Frontiere 2016 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2149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it-IT" i="1" cap="none" dirty="0" smtClean="0"/>
              <a:t>maggiore, minore o uguale?</a:t>
            </a:r>
            <a:endParaRPr lang="it-IT" i="1" cap="none" dirty="0"/>
          </a:p>
        </p:txBody>
      </p:sp>
      <p:pic>
        <p:nvPicPr>
          <p:cNvPr id="9" name="Immagin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 flipV="1">
            <a:off x="1043608" y="1628800"/>
            <a:ext cx="3024336" cy="2737492"/>
          </a:xfrm>
          <a:prstGeom prst="rect">
            <a:avLst/>
          </a:prstGeom>
        </p:spPr>
      </p:pic>
      <p:pic>
        <p:nvPicPr>
          <p:cNvPr id="11" name="Immagine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6056" y="1340768"/>
            <a:ext cx="3393058" cy="3503349"/>
          </a:xfrm>
          <a:prstGeom prst="rect">
            <a:avLst/>
          </a:prstGeom>
        </p:spPr>
      </p:pic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Premiazione Matematica senza Frontiere 2016 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70859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ngoli">
  <a:themeElements>
    <a:clrScheme name="Composito">
      <a:dk1>
        <a:sysClr val="windowText" lastClr="000000"/>
      </a:dk1>
      <a:lt1>
        <a:sysClr val="window" lastClr="FFFFFF"/>
      </a:lt1>
      <a:dk2>
        <a:srgbClr val="5B6973"/>
      </a:dk2>
      <a:lt2>
        <a:srgbClr val="E7ECED"/>
      </a:lt2>
      <a:accent1>
        <a:srgbClr val="98C723"/>
      </a:accent1>
      <a:accent2>
        <a:srgbClr val="59B0B9"/>
      </a:accent2>
      <a:accent3>
        <a:srgbClr val="DEAE00"/>
      </a:accent3>
      <a:accent4>
        <a:srgbClr val="B77BB4"/>
      </a:accent4>
      <a:accent5>
        <a:srgbClr val="E0773C"/>
      </a:accent5>
      <a:accent6>
        <a:srgbClr val="A98D63"/>
      </a:accent6>
      <a:hlink>
        <a:srgbClr val="26CBEC"/>
      </a:hlink>
      <a:folHlink>
        <a:srgbClr val="598C8C"/>
      </a:folHlink>
    </a:clrScheme>
    <a:fontScheme name="Angoli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ngoli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Angles</Template>
  <TotalTime>1174</TotalTime>
  <Words>327</Words>
  <Application>Microsoft Office PowerPoint</Application>
  <PresentationFormat>Presentazione su schermo (4:3)</PresentationFormat>
  <Paragraphs>66</Paragraphs>
  <Slides>17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17</vt:i4>
      </vt:variant>
    </vt:vector>
  </HeadingPairs>
  <TitlesOfParts>
    <vt:vector size="18" baseType="lpstr">
      <vt:lpstr>Angoli</vt:lpstr>
      <vt:lpstr>VISIONE, PROSPETTIVA, ILLUSIONE</vt:lpstr>
      <vt:lpstr>Maestro di prospettiva</vt:lpstr>
      <vt:lpstr>Presentazione standard di PowerPoint</vt:lpstr>
      <vt:lpstr>Una chiesa di larghe vedute</vt:lpstr>
      <vt:lpstr>Presentazione standard di PowerPoint</vt:lpstr>
      <vt:lpstr>Misure a distanza</vt:lpstr>
      <vt:lpstr>fragore di battaglia</vt:lpstr>
      <vt:lpstr>Illusioni… viventi!</vt:lpstr>
      <vt:lpstr>maggiore, minore o uguale?</vt:lpstr>
      <vt:lpstr>Presentazione standard di PowerPoint</vt:lpstr>
      <vt:lpstr>ci sono oppure no?</vt:lpstr>
      <vt:lpstr>Una grossa illusione</vt:lpstr>
      <vt:lpstr>c’è chi scende, c’è chi sale…</vt:lpstr>
      <vt:lpstr>Presentazione standard di PowerPoint</vt:lpstr>
      <vt:lpstr>belle e impossibili</vt:lpstr>
      <vt:lpstr>chi più ne ha più ne metta!</vt:lpstr>
      <vt:lpstr>Crediti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VISIONE, PROSPETTIVA, ILLUSIONE</dc:title>
  <dc:creator>PC03-MsF</dc:creator>
  <cp:lastModifiedBy>Annamaria Gilberti</cp:lastModifiedBy>
  <cp:revision>37</cp:revision>
  <dcterms:created xsi:type="dcterms:W3CDTF">2016-03-23T12:15:59Z</dcterms:created>
  <dcterms:modified xsi:type="dcterms:W3CDTF">2016-04-24T09:26:15Z</dcterms:modified>
</cp:coreProperties>
</file>